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84" r:id="rId4"/>
    <p:sldId id="287" r:id="rId5"/>
    <p:sldId id="280" r:id="rId6"/>
    <p:sldId id="285" r:id="rId7"/>
    <p:sldId id="263" r:id="rId8"/>
    <p:sldId id="286" r:id="rId9"/>
    <p:sldId id="265" r:id="rId10"/>
    <p:sldId id="266" r:id="rId11"/>
    <p:sldId id="267" r:id="rId12"/>
    <p:sldId id="288" r:id="rId13"/>
    <p:sldId id="289" r:id="rId14"/>
    <p:sldId id="292" r:id="rId15"/>
    <p:sldId id="293" r:id="rId16"/>
    <p:sldId id="290" r:id="rId17"/>
    <p:sldId id="291" r:id="rId18"/>
    <p:sldId id="281" r:id="rId19"/>
    <p:sldId id="268" r:id="rId20"/>
    <p:sldId id="269" r:id="rId21"/>
    <p:sldId id="282" r:id="rId22"/>
    <p:sldId id="270" r:id="rId23"/>
    <p:sldId id="271" r:id="rId24"/>
    <p:sldId id="272" r:id="rId25"/>
    <p:sldId id="273" r:id="rId26"/>
    <p:sldId id="274" r:id="rId27"/>
    <p:sldId id="276" r:id="rId28"/>
    <p:sldId id="283" r:id="rId29"/>
    <p:sldId id="275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1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hyperlink" Target="http://202.119.206.105:8081/down.aspx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772400" cy="1538286"/>
          </a:xfrm>
        </p:spPr>
        <p:txBody>
          <a:bodyPr/>
          <a:lstStyle/>
          <a:p>
            <a:r>
              <a:rPr lang="zh-CN" altLang="en-US" dirty="0" smtClean="0"/>
              <a:t>成绩自动录入系统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使用说明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5157192"/>
            <a:ext cx="7848872" cy="504056"/>
          </a:xfrm>
        </p:spPr>
        <p:txBody>
          <a:bodyPr>
            <a:normAutofit fontScale="92500"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技术支持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QQ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：</a:t>
            </a:r>
            <a:r>
              <a:rPr lang="en-US" altLang="zh-CN" sz="2400" b="1" dirty="0">
                <a:solidFill>
                  <a:srgbClr val="FF0000"/>
                </a:solidFill>
              </a:rPr>
              <a:t>15688959 </a:t>
            </a:r>
            <a:r>
              <a:rPr lang="zh-CN" altLang="en-US" sz="2400" b="1" dirty="0">
                <a:solidFill>
                  <a:srgbClr val="FF0000"/>
                </a:solidFill>
              </a:rPr>
              <a:t>、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393473288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QQ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群</a:t>
            </a:r>
            <a:r>
              <a:rPr lang="en-US" altLang="zh-CN" sz="2400" b="1" dirty="0">
                <a:solidFill>
                  <a:srgbClr val="FF0000"/>
                </a:solidFill>
              </a:rPr>
              <a:t>:475846120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01313" y="4149080"/>
            <a:ext cx="13187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2015</a:t>
            </a:r>
            <a:r>
              <a:rPr lang="zh-CN" altLang="en-US" b="1" dirty="0" smtClean="0"/>
              <a:t>年</a:t>
            </a:r>
            <a:r>
              <a:rPr lang="en-US" altLang="zh-CN" b="1" dirty="0" smtClean="0"/>
              <a:t>7</a:t>
            </a:r>
            <a:r>
              <a:rPr lang="zh-CN" altLang="en-US" b="1" dirty="0" smtClean="0"/>
              <a:t>月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56071" y="3501008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中国矿业大学教务部</a:t>
            </a:r>
            <a:endParaRPr lang="zh-CN" altLang="en-US" sz="2400" dirty="0"/>
          </a:p>
        </p:txBody>
      </p:sp>
      <p:sp>
        <p:nvSpPr>
          <p:cNvPr id="6" name="副标题 2"/>
          <p:cNvSpPr txBox="1">
            <a:spLocks/>
          </p:cNvSpPr>
          <p:nvPr/>
        </p:nvSpPr>
        <p:spPr>
          <a:xfrm>
            <a:off x="1458054" y="5589240"/>
            <a:ext cx="6400800" cy="50405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ß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Þ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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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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 smtClean="0">
                <a:solidFill>
                  <a:srgbClr val="FF0000"/>
                </a:solidFill>
              </a:rPr>
              <a:t>系统设计：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翟靖轩、徐玉林、</a:t>
            </a:r>
            <a:r>
              <a:rPr lang="zh-CN" altLang="en-US" sz="2000" b="1" dirty="0">
                <a:solidFill>
                  <a:srgbClr val="FF0000"/>
                </a:solidFill>
              </a:rPr>
              <a:t>曹天杰、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管红杰、史强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pic>
        <p:nvPicPr>
          <p:cNvPr id="21506" name="Picture 2" descr="C:\Users\sinop\Desktop\AutoFill\AutoFill\AutoFill\img\cum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5492"/>
            <a:ext cx="1627640" cy="1622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6888075" y="622251"/>
            <a:ext cx="1941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版本号：</a:t>
            </a:r>
            <a:r>
              <a:rPr lang="en-US" altLang="zh-CN" dirty="0" smtClean="0"/>
              <a:t>V1.0.0.6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088894" y="4653136"/>
            <a:ext cx="3209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http://</a:t>
            </a:r>
            <a:r>
              <a:rPr lang="en-US" altLang="zh-CN" b="1" dirty="0" smtClean="0">
                <a:solidFill>
                  <a:srgbClr val="FF0000"/>
                </a:solidFill>
              </a:rPr>
              <a:t>202.119.206.105:8081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099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24744"/>
            <a:ext cx="7112664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36889" y="273422"/>
            <a:ext cx="84675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FF0000"/>
                </a:solidFill>
              </a:rPr>
              <a:t>如运行程序前，已经在配置文件中填写了课程密码，此处点击自动填写即可。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FF0000"/>
                </a:solidFill>
              </a:rPr>
              <a:t>如为配置课程密码，或录入其它课程，直接在文本框中输入课程密码，点自动填写即可。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751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29" y="1772816"/>
            <a:ext cx="8791575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07144" y="655821"/>
            <a:ext cx="7340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请在教务系统中，设置好记分制、总评转换、和各部分成绩所占比例。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958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</a:t>
            </a:r>
            <a:r>
              <a:rPr lang="zh-CN" altLang="en-US" dirty="0" smtClean="0"/>
              <a:t>准备成绩数据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556792"/>
            <a:ext cx="8229600" cy="4392488"/>
          </a:xfrm>
        </p:spPr>
        <p:txBody>
          <a:bodyPr>
            <a:normAutofit/>
          </a:bodyPr>
          <a:lstStyle/>
          <a:p>
            <a:r>
              <a:rPr lang="zh-CN" altLang="en-US" dirty="0"/>
              <a:t>此</a:t>
            </a:r>
            <a:r>
              <a:rPr lang="zh-CN" altLang="en-US" dirty="0" smtClean="0"/>
              <a:t>部分主要用于教师阅卷时，在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表中填写阅卷成绩。</a:t>
            </a:r>
            <a:endParaRPr lang="en-US" altLang="zh-CN" dirty="0" smtClean="0"/>
          </a:p>
          <a:p>
            <a:r>
              <a:rPr lang="zh-CN" altLang="en-US" dirty="0" smtClean="0"/>
              <a:t>本步骤操作完毕后，教师已将评阅完的成绩录到</a:t>
            </a:r>
            <a:r>
              <a:rPr lang="en-US" altLang="zh-CN" dirty="0" smtClean="0"/>
              <a:t>Excel</a:t>
            </a:r>
            <a:r>
              <a:rPr lang="zh-CN" altLang="en-US" dirty="0"/>
              <a:t>中</a:t>
            </a:r>
            <a:r>
              <a:rPr lang="zh-CN" altLang="en-US" dirty="0" smtClean="0"/>
              <a:t>。</a:t>
            </a:r>
            <a:r>
              <a:rPr lang="zh-CN" altLang="en-US" dirty="0" smtClean="0">
                <a:solidFill>
                  <a:srgbClr val="FF0000"/>
                </a:solidFill>
              </a:rPr>
              <a:t>可以在阅卷的同时将成绩录入到</a:t>
            </a:r>
            <a:r>
              <a:rPr lang="en-US" altLang="zh-CN" dirty="0" smtClean="0">
                <a:solidFill>
                  <a:srgbClr val="FF0000"/>
                </a:solidFill>
              </a:rPr>
              <a:t>Excel</a:t>
            </a:r>
            <a:r>
              <a:rPr lang="zh-CN" altLang="en-US" dirty="0" smtClean="0">
                <a:solidFill>
                  <a:srgbClr val="FF0000"/>
                </a:solidFill>
              </a:rPr>
              <a:t>中。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 smtClean="0"/>
              <a:t>具体操作步骤：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32013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6089" y="46738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打开要录入的课程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00" y="1412776"/>
            <a:ext cx="8347897" cy="492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3615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6089" y="260648"/>
            <a:ext cx="64748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FF0000"/>
                </a:solidFill>
              </a:rPr>
              <a:t>打开要录入的</a:t>
            </a:r>
            <a:r>
              <a:rPr lang="zh-CN" altLang="en-US" dirty="0" smtClean="0">
                <a:solidFill>
                  <a:srgbClr val="FF0000"/>
                </a:solidFill>
              </a:rPr>
              <a:t>课程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FF0000"/>
                </a:solidFill>
              </a:rPr>
              <a:t>采用“自动填写课程密码”按钮，自动进入课程录入界面。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72" y="1052736"/>
            <a:ext cx="8924528" cy="526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08685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6089" y="260648"/>
            <a:ext cx="68689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FF0000"/>
                </a:solidFill>
              </a:rPr>
              <a:t>点击“获取课程</a:t>
            </a:r>
            <a:r>
              <a:rPr lang="en-US" altLang="zh-CN" dirty="0" smtClean="0">
                <a:solidFill>
                  <a:srgbClr val="FF0000"/>
                </a:solidFill>
              </a:rPr>
              <a:t>Excel</a:t>
            </a:r>
            <a:r>
              <a:rPr lang="zh-CN" altLang="en-US" dirty="0" smtClean="0">
                <a:solidFill>
                  <a:srgbClr val="FF0000"/>
                </a:solidFill>
              </a:rPr>
              <a:t>成绩模板”按钮，将自动生成</a:t>
            </a:r>
            <a:r>
              <a:rPr lang="en-US" altLang="zh-CN" dirty="0" smtClean="0">
                <a:solidFill>
                  <a:srgbClr val="FF0000"/>
                </a:solidFill>
              </a:rPr>
              <a:t>Excel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FF0000"/>
                </a:solidFill>
              </a:rPr>
              <a:t>Excel</a:t>
            </a:r>
            <a:r>
              <a:rPr lang="zh-CN" altLang="en-US" dirty="0" smtClean="0">
                <a:solidFill>
                  <a:srgbClr val="FF0000"/>
                </a:solidFill>
              </a:rPr>
              <a:t>文件存放在程序同文件夹下，以</a:t>
            </a:r>
            <a:r>
              <a:rPr lang="zh-CN" altLang="en-US" u="sng" dirty="0" smtClean="0"/>
              <a:t>教师</a:t>
            </a:r>
            <a:r>
              <a:rPr lang="en-US" altLang="zh-CN" u="sng" dirty="0" smtClean="0"/>
              <a:t>+</a:t>
            </a:r>
            <a:r>
              <a:rPr lang="zh-CN" altLang="en-US" u="sng" dirty="0" smtClean="0"/>
              <a:t>课程</a:t>
            </a:r>
            <a:r>
              <a:rPr lang="en-US" altLang="zh-CN" u="sng" dirty="0" smtClean="0"/>
              <a:t>+</a:t>
            </a:r>
            <a:r>
              <a:rPr lang="zh-CN" altLang="en-US" u="sng" dirty="0" smtClean="0"/>
              <a:t>时间</a:t>
            </a:r>
            <a:r>
              <a:rPr lang="en-US" altLang="zh-CN" u="sng" dirty="0" smtClean="0"/>
              <a:t>.</a:t>
            </a:r>
            <a:r>
              <a:rPr lang="en-US" altLang="zh-CN" u="sng" dirty="0" err="1" smtClean="0"/>
              <a:t>xls</a:t>
            </a:r>
            <a:r>
              <a:rPr lang="zh-CN" altLang="en-US" dirty="0" smtClean="0">
                <a:solidFill>
                  <a:srgbClr val="FF0000"/>
                </a:solidFill>
              </a:rPr>
              <a:t>命名。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FF0000"/>
                </a:solidFill>
              </a:rPr>
              <a:t>点击确定后，自动打开该</a:t>
            </a:r>
            <a:r>
              <a:rPr lang="en-US" altLang="zh-CN" dirty="0" smtClean="0">
                <a:solidFill>
                  <a:srgbClr val="FF0000"/>
                </a:solidFill>
              </a:rPr>
              <a:t>Excel</a:t>
            </a:r>
            <a:r>
              <a:rPr lang="zh-CN" altLang="en-US" dirty="0" smtClean="0">
                <a:solidFill>
                  <a:srgbClr val="FF0000"/>
                </a:solidFill>
              </a:rPr>
              <a:t>文件。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8924528" cy="526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78679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04664"/>
            <a:ext cx="42063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FF0000"/>
                </a:solidFill>
              </a:rPr>
              <a:t>点击确定后，自动打开该</a:t>
            </a:r>
            <a:r>
              <a:rPr lang="en-US" altLang="zh-CN" dirty="0">
                <a:solidFill>
                  <a:srgbClr val="FF0000"/>
                </a:solidFill>
              </a:rPr>
              <a:t>Excel</a:t>
            </a:r>
            <a:r>
              <a:rPr lang="zh-CN" altLang="en-US" dirty="0">
                <a:solidFill>
                  <a:srgbClr val="FF0000"/>
                </a:solidFill>
              </a:rPr>
              <a:t>文件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7944" y="5339169"/>
            <a:ext cx="40302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FF0000"/>
                </a:solidFill>
              </a:rPr>
              <a:t>以</a:t>
            </a:r>
            <a:r>
              <a:rPr lang="zh-CN" altLang="en-US" u="sng" dirty="0"/>
              <a:t>教师</a:t>
            </a:r>
            <a:r>
              <a:rPr lang="en-US" altLang="zh-CN" u="sng" dirty="0"/>
              <a:t>+</a:t>
            </a:r>
            <a:r>
              <a:rPr lang="zh-CN" altLang="en-US" u="sng" dirty="0"/>
              <a:t>课程</a:t>
            </a:r>
            <a:r>
              <a:rPr lang="en-US" altLang="zh-CN" u="sng" dirty="0"/>
              <a:t>+</a:t>
            </a:r>
            <a:r>
              <a:rPr lang="zh-CN" altLang="en-US" u="sng" dirty="0"/>
              <a:t>时间</a:t>
            </a:r>
            <a:r>
              <a:rPr lang="en-US" altLang="zh-CN" u="sng" dirty="0"/>
              <a:t>.</a:t>
            </a:r>
            <a:r>
              <a:rPr lang="en-US" altLang="zh-CN" u="sng" dirty="0" err="1"/>
              <a:t>xls</a:t>
            </a:r>
            <a:r>
              <a:rPr lang="zh-CN" altLang="en-US" dirty="0">
                <a:solidFill>
                  <a:srgbClr val="FF0000"/>
                </a:solidFill>
              </a:rPr>
              <a:t>命名。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注</a:t>
            </a:r>
            <a:r>
              <a:rPr lang="zh-CN" altLang="en-US" dirty="0" smtClean="0">
                <a:solidFill>
                  <a:srgbClr val="FF0000"/>
                </a:solidFill>
              </a:rPr>
              <a:t>：此版本暂时只支持</a:t>
            </a:r>
            <a:r>
              <a:rPr lang="en-US" altLang="zh-CN" dirty="0" err="1" smtClean="0">
                <a:solidFill>
                  <a:srgbClr val="FF0000"/>
                </a:solidFill>
              </a:rPr>
              <a:t>xls</a:t>
            </a:r>
            <a:r>
              <a:rPr lang="zh-CN" altLang="en-US" dirty="0" smtClean="0">
                <a:solidFill>
                  <a:srgbClr val="FF0000"/>
                </a:solidFill>
              </a:rPr>
              <a:t>，不支持</a:t>
            </a:r>
            <a:r>
              <a:rPr lang="en-US" altLang="zh-CN" dirty="0" err="1" smtClean="0">
                <a:solidFill>
                  <a:srgbClr val="FF0000"/>
                </a:solidFill>
              </a:rPr>
              <a:t>xlsx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853759"/>
            <a:ext cx="5004132" cy="3829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95961"/>
            <a:ext cx="362902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12257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792088"/>
          </a:xfrm>
        </p:spPr>
        <p:txBody>
          <a:bodyPr/>
          <a:lstStyle/>
          <a:p>
            <a:r>
              <a:rPr lang="zh-CN" altLang="en-US" dirty="0" smtClean="0"/>
              <a:t>３阅卷、录入成绩</a:t>
            </a:r>
            <a:endParaRPr lang="zh-CN" alt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62" y="1009675"/>
            <a:ext cx="4591883" cy="3859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83568" y="5122058"/>
            <a:ext cx="59849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在</a:t>
            </a:r>
            <a:r>
              <a:rPr lang="en-US" altLang="zh-CN" dirty="0" smtClean="0">
                <a:solidFill>
                  <a:srgbClr val="FF0000"/>
                </a:solidFill>
              </a:rPr>
              <a:t>excel</a:t>
            </a:r>
            <a:r>
              <a:rPr lang="zh-CN" altLang="en-US" dirty="0" smtClean="0">
                <a:solidFill>
                  <a:srgbClr val="FF0000"/>
                </a:solidFill>
              </a:rPr>
              <a:t>中将成绩录入完整</a:t>
            </a:r>
            <a:r>
              <a:rPr lang="zh-CN" altLang="en-US" dirty="0" smtClean="0">
                <a:solidFill>
                  <a:srgbClr val="FF0000"/>
                </a:solidFill>
              </a:rPr>
              <a:t>，存盘，即</a:t>
            </a:r>
            <a:r>
              <a:rPr lang="zh-CN" altLang="en-US" dirty="0" smtClean="0">
                <a:solidFill>
                  <a:srgbClr val="FF0000"/>
                </a:solidFill>
              </a:rPr>
              <a:t>可准备好导入数据。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如实验和期中无成绩，保持为空即可。请勿删列。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5768389"/>
            <a:ext cx="76504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注：同时录入多门课程，</a:t>
            </a:r>
            <a:r>
              <a:rPr lang="zh-CN" altLang="en-US" dirty="0">
                <a:solidFill>
                  <a:srgbClr val="FF0000"/>
                </a:solidFill>
              </a:rPr>
              <a:t>重复</a:t>
            </a:r>
            <a:r>
              <a:rPr lang="zh-CN" altLang="en-US" dirty="0" smtClean="0">
                <a:solidFill>
                  <a:srgbClr val="FF0000"/>
                </a:solidFill>
              </a:rPr>
              <a:t>（二、</a:t>
            </a:r>
            <a:r>
              <a:rPr lang="zh-CN" altLang="en-US" dirty="0">
                <a:solidFill>
                  <a:srgbClr val="FF0000"/>
                </a:solidFill>
              </a:rPr>
              <a:t>准备成绩</a:t>
            </a:r>
            <a:r>
              <a:rPr lang="zh-CN" altLang="en-US" dirty="0" smtClean="0">
                <a:solidFill>
                  <a:srgbClr val="FF0000"/>
                </a:solidFill>
              </a:rPr>
              <a:t>数据）中的所有步骤，制作多个</a:t>
            </a:r>
            <a:r>
              <a:rPr lang="en-US" altLang="zh-CN" dirty="0" smtClean="0">
                <a:solidFill>
                  <a:srgbClr val="FF0000"/>
                </a:solidFill>
              </a:rPr>
              <a:t>Excel</a:t>
            </a:r>
            <a:r>
              <a:rPr lang="zh-CN" altLang="en-US" dirty="0" smtClean="0">
                <a:solidFill>
                  <a:srgbClr val="FF0000"/>
                </a:solidFill>
              </a:rPr>
              <a:t>成绩文件即可。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40449" y="1169703"/>
            <a:ext cx="33123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注意：切勿改变任何排序顺序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。也不要删除任何行。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如由于学生缺考或其它原因导致无成绩，请保持成绩为空即可，切勿删除任何行和改变顺序。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75024" y="404664"/>
            <a:ext cx="40302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注：此版本暂时只支持</a:t>
            </a:r>
            <a:r>
              <a:rPr lang="en-US" altLang="zh-CN" b="1" dirty="0" err="1">
                <a:solidFill>
                  <a:srgbClr val="FF0000"/>
                </a:solidFill>
              </a:rPr>
              <a:t>xls</a:t>
            </a:r>
            <a:r>
              <a:rPr lang="zh-CN" altLang="en-US" b="1" dirty="0">
                <a:solidFill>
                  <a:srgbClr val="FF0000"/>
                </a:solidFill>
              </a:rPr>
              <a:t>，不支持</a:t>
            </a:r>
            <a:r>
              <a:rPr lang="en-US" altLang="zh-CN" b="1" dirty="0" err="1">
                <a:solidFill>
                  <a:srgbClr val="FF0000"/>
                </a:solidFill>
              </a:rPr>
              <a:t>xlsx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3444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三、加载成绩录入数据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556792"/>
            <a:ext cx="8229600" cy="4392488"/>
          </a:xfrm>
        </p:spPr>
        <p:txBody>
          <a:bodyPr>
            <a:normAutofit/>
          </a:bodyPr>
          <a:lstStyle/>
          <a:p>
            <a:r>
              <a:rPr lang="zh-CN" altLang="en-US" dirty="0"/>
              <a:t>此</a:t>
            </a:r>
            <a:r>
              <a:rPr lang="zh-CN" altLang="en-US" dirty="0" smtClean="0"/>
              <a:t>部分主要用于将之前阅卷时完成的</a:t>
            </a:r>
            <a:r>
              <a:rPr lang="en-US" altLang="zh-CN" sz="2800" dirty="0" smtClean="0">
                <a:solidFill>
                  <a:srgbClr val="FF0000"/>
                </a:solidFill>
              </a:rPr>
              <a:t>xxx</a:t>
            </a:r>
            <a:r>
              <a:rPr lang="zh-CN" altLang="en-US" sz="2800" dirty="0" smtClean="0">
                <a:solidFill>
                  <a:srgbClr val="FF0000"/>
                </a:solidFill>
              </a:rPr>
              <a:t>课程</a:t>
            </a:r>
            <a:r>
              <a:rPr lang="zh-CN" altLang="en-US" sz="2800" dirty="0" smtClean="0">
                <a:solidFill>
                  <a:srgbClr val="FF0000"/>
                </a:solidFill>
              </a:rPr>
              <a:t>成绩</a:t>
            </a:r>
            <a:r>
              <a:rPr lang="en-US" altLang="zh-CN" sz="2800" dirty="0" smtClean="0">
                <a:solidFill>
                  <a:srgbClr val="FF0000"/>
                </a:solidFill>
              </a:rPr>
              <a:t>xxx.xls</a:t>
            </a:r>
            <a:r>
              <a:rPr lang="zh-CN" altLang="en-US" dirty="0" smtClean="0"/>
              <a:t>文件中的数据加载到系统。</a:t>
            </a:r>
            <a:endParaRPr lang="en-US" altLang="zh-CN" dirty="0" smtClean="0"/>
          </a:p>
          <a:p>
            <a:r>
              <a:rPr lang="zh-CN" altLang="en-US" dirty="0" smtClean="0"/>
              <a:t>具体操作步骤：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46530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26332" y="260648"/>
            <a:ext cx="8229600" cy="616714"/>
          </a:xfrm>
        </p:spPr>
        <p:txBody>
          <a:bodyPr/>
          <a:lstStyle/>
          <a:p>
            <a:r>
              <a:rPr lang="en-US" altLang="zh-CN" dirty="0" smtClean="0"/>
              <a:t>1 </a:t>
            </a:r>
            <a:r>
              <a:rPr lang="zh-CN" altLang="en-US" dirty="0" smtClean="0"/>
              <a:t>加载数据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39552" y="1025153"/>
            <a:ext cx="83308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点击“</a:t>
            </a:r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导</a:t>
            </a:r>
            <a:r>
              <a:rPr lang="zh-CN" altLang="en-US" dirty="0" smtClean="0">
                <a:solidFill>
                  <a:srgbClr val="FF0000"/>
                </a:solidFill>
              </a:rPr>
              <a:t>入</a:t>
            </a:r>
            <a:r>
              <a:rPr lang="en-US" altLang="zh-CN" dirty="0" smtClean="0">
                <a:solidFill>
                  <a:srgbClr val="FF0000"/>
                </a:solidFill>
              </a:rPr>
              <a:t>Excel</a:t>
            </a:r>
            <a:r>
              <a:rPr lang="zh-CN" altLang="en-US" dirty="0" smtClean="0">
                <a:solidFill>
                  <a:srgbClr val="FF0000"/>
                </a:solidFill>
              </a:rPr>
              <a:t>数据</a:t>
            </a:r>
            <a:r>
              <a:rPr lang="zh-CN" altLang="en-US" dirty="0" smtClean="0">
                <a:solidFill>
                  <a:srgbClr val="FF0000"/>
                </a:solidFill>
              </a:rPr>
              <a:t>”按钮，选择存放课程成绩的</a:t>
            </a:r>
            <a:r>
              <a:rPr lang="zh-CN" altLang="en-US" dirty="0" smtClean="0">
                <a:solidFill>
                  <a:srgbClr val="FF0000"/>
                </a:solidFill>
              </a:rPr>
              <a:t>“</a:t>
            </a:r>
            <a:r>
              <a:rPr lang="zh-CN" altLang="en-US" dirty="0" smtClean="0">
                <a:solidFill>
                  <a:srgbClr val="FF0000"/>
                </a:solidFill>
              </a:rPr>
              <a:t>教师</a:t>
            </a:r>
            <a:r>
              <a:rPr lang="en-US" altLang="zh-CN" dirty="0" smtClean="0">
                <a:solidFill>
                  <a:srgbClr val="FF0000"/>
                </a:solidFill>
              </a:rPr>
              <a:t>+</a:t>
            </a:r>
            <a:r>
              <a:rPr lang="zh-CN" altLang="en-US" dirty="0" smtClean="0">
                <a:solidFill>
                  <a:srgbClr val="FF0000"/>
                </a:solidFill>
              </a:rPr>
              <a:t>课程</a:t>
            </a:r>
            <a:r>
              <a:rPr lang="en-US" altLang="zh-CN" dirty="0" smtClean="0">
                <a:solidFill>
                  <a:srgbClr val="FF0000"/>
                </a:solidFill>
              </a:rPr>
              <a:t>+</a:t>
            </a:r>
            <a:r>
              <a:rPr lang="zh-CN" altLang="en-US" dirty="0" smtClean="0">
                <a:solidFill>
                  <a:srgbClr val="FF0000"/>
                </a:solidFill>
              </a:rPr>
              <a:t>时间</a:t>
            </a:r>
            <a:r>
              <a:rPr lang="en-US" altLang="zh-CN" dirty="0" smtClean="0">
                <a:solidFill>
                  <a:srgbClr val="FF0000"/>
                </a:solidFill>
              </a:rPr>
              <a:t>.</a:t>
            </a:r>
            <a:r>
              <a:rPr lang="en-US" altLang="zh-CN" dirty="0" err="1" smtClean="0">
                <a:solidFill>
                  <a:srgbClr val="FF0000"/>
                </a:solidFill>
              </a:rPr>
              <a:t>xls</a:t>
            </a:r>
            <a:r>
              <a:rPr lang="zh-CN" altLang="en-US" dirty="0" smtClean="0">
                <a:solidFill>
                  <a:srgbClr val="FF0000"/>
                </a:solidFill>
              </a:rPr>
              <a:t>”文件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7350730" cy="441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600774"/>
            <a:ext cx="362902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2914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691680" y="1628800"/>
            <a:ext cx="5580112" cy="3384376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一、</a:t>
            </a:r>
            <a:r>
              <a:rPr lang="zh-CN" altLang="en-US" dirty="0" smtClean="0"/>
              <a:t>录入软件系统</a:t>
            </a:r>
            <a:r>
              <a:rPr lang="zh-CN" altLang="en-US" dirty="0" smtClean="0"/>
              <a:t>登录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二、</a:t>
            </a:r>
            <a:r>
              <a:rPr lang="zh-CN" altLang="en-US" dirty="0"/>
              <a:t>准备成绩</a:t>
            </a:r>
            <a:r>
              <a:rPr lang="zh-CN" altLang="en-US" dirty="0" smtClean="0"/>
              <a:t>数据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三、加载成绩数据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四、自动录入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590872" y="341784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295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28" y="251356"/>
            <a:ext cx="87254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数据加载完成</a:t>
            </a:r>
            <a:r>
              <a:rPr lang="zh-CN" altLang="en-US" dirty="0" smtClean="0">
                <a:solidFill>
                  <a:srgbClr val="FF0000"/>
                </a:solidFill>
              </a:rPr>
              <a:t>。请选择成绩结构（如是否包括期中成绩，分制是百分制还是其它？）</a:t>
            </a:r>
            <a:endParaRPr lang="en-US" altLang="zh-CN" dirty="0" smtClean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40449" y="1169703"/>
            <a:ext cx="3312368" cy="35394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注意：切勿改变任何排序顺序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。也不要删除任何行。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如由于学生缺考或其它原因导致无成绩，请保持成绩为空即可，切勿删除任何行和改变顺序。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78" y="837266"/>
            <a:ext cx="5038725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48055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</a:t>
            </a:r>
            <a:r>
              <a:rPr lang="zh-CN" altLang="en-US" dirty="0" smtClean="0"/>
              <a:t>、自动录入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556792"/>
            <a:ext cx="8229600" cy="4392488"/>
          </a:xfrm>
        </p:spPr>
        <p:txBody>
          <a:bodyPr>
            <a:normAutofit/>
          </a:bodyPr>
          <a:lstStyle/>
          <a:p>
            <a:r>
              <a:rPr lang="zh-CN" altLang="en-US" dirty="0"/>
              <a:t>此</a:t>
            </a:r>
            <a:r>
              <a:rPr lang="zh-CN" altLang="en-US" dirty="0" smtClean="0"/>
              <a:t>部分主要用于自动将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中的成绩数据，录入到正方的教务系统。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 smtClean="0"/>
              <a:t>具体操作步骤：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56228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41" y="2060848"/>
            <a:ext cx="8784976" cy="4439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26332" y="219998"/>
            <a:ext cx="8229600" cy="616714"/>
          </a:xfrm>
        </p:spPr>
        <p:txBody>
          <a:bodyPr/>
          <a:lstStyle/>
          <a:p>
            <a:r>
              <a:rPr lang="en-US" altLang="zh-CN" dirty="0" smtClean="0"/>
              <a:t>1 </a:t>
            </a:r>
            <a:r>
              <a:rPr lang="zh-CN" altLang="en-US" dirty="0" smtClean="0"/>
              <a:t>成绩自动录入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7504" y="980728"/>
            <a:ext cx="918713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请在程序中勾</a:t>
            </a:r>
            <a:r>
              <a:rPr lang="zh-CN" altLang="en-US" dirty="0" smtClean="0">
                <a:solidFill>
                  <a:srgbClr val="FF0000"/>
                </a:solidFill>
              </a:rPr>
              <a:t>选要录入的成绩选项（如只含平时、期中和期末成绩，勾选相应三项即可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在程序中设置好记分制，在右边正方软件的网页中设置好记分制和成绩比例。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点击“</a:t>
            </a: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</a:rPr>
              <a:t>开始录入”按钮，系统将自动录入成绩。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9" y="2010148"/>
            <a:ext cx="4030534" cy="4490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25955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04" y="1484784"/>
            <a:ext cx="8721289" cy="5108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51519" y="548680"/>
            <a:ext cx="85677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FF0000"/>
                </a:solidFill>
              </a:rPr>
              <a:t>自动录入完毕。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FF0000"/>
                </a:solidFill>
              </a:rPr>
              <a:t>下图为自动录入平时、期中和期末三项成绩的一个演示。</a:t>
            </a:r>
            <a:endParaRPr lang="en-US" altLang="zh-CN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1474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15" y="1628800"/>
            <a:ext cx="9035685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51519" y="476672"/>
            <a:ext cx="8567773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如需</a:t>
            </a:r>
            <a:r>
              <a:rPr lang="zh-CN" altLang="en-US" sz="2800" b="1" dirty="0" smtClean="0"/>
              <a:t>清空录入的成绩</a:t>
            </a:r>
            <a:r>
              <a:rPr lang="zh-CN" altLang="en-US" dirty="0" smtClean="0">
                <a:solidFill>
                  <a:srgbClr val="FF0000"/>
                </a:solidFill>
              </a:rPr>
              <a:t>，操作如下：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、去掉所有的勾选项（四项成绩都不选）。</a:t>
            </a:r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、点击开始录入按钮。</a:t>
            </a:r>
            <a:endParaRPr lang="en-US" altLang="zh-CN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7512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" y="1556792"/>
            <a:ext cx="9001125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2"/>
          <p:cNvSpPr txBox="1">
            <a:spLocks/>
          </p:cNvSpPr>
          <p:nvPr/>
        </p:nvSpPr>
        <p:spPr>
          <a:xfrm>
            <a:off x="326332" y="267906"/>
            <a:ext cx="8229600" cy="616714"/>
          </a:xfrm>
          <a:prstGeom prst="rect">
            <a:avLst/>
          </a:prstGeom>
        </p:spPr>
        <p:txBody>
          <a:bodyPr vert="horz" rtlCol="0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ß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Þ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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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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2 </a:t>
            </a:r>
            <a:r>
              <a:rPr lang="zh-CN" altLang="en-US" dirty="0" smtClean="0"/>
              <a:t>保存并校对</a:t>
            </a:r>
            <a:r>
              <a:rPr lang="zh-CN" altLang="en-US" dirty="0"/>
              <a:t>成绩</a:t>
            </a:r>
          </a:p>
        </p:txBody>
      </p:sp>
      <p:sp>
        <p:nvSpPr>
          <p:cNvPr id="6" name="矩形 5"/>
          <p:cNvSpPr/>
          <p:nvPr/>
        </p:nvSpPr>
        <p:spPr>
          <a:xfrm>
            <a:off x="251519" y="899428"/>
            <a:ext cx="85677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成绩自动录入完成后，请点击保存按钮。保存后，请认真核对录入的成绩是否准确。</a:t>
            </a:r>
            <a:endParaRPr lang="en-US" altLang="zh-CN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6389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6753225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97152"/>
            <a:ext cx="477202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216123" y="188640"/>
            <a:ext cx="85677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请认真核对录入的成绩是否准确。</a:t>
            </a:r>
            <a:endParaRPr lang="en-US" altLang="zh-CN" dirty="0" smtClean="0">
              <a:solidFill>
                <a:srgbClr val="FF0000"/>
              </a:solidFill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51" y="589404"/>
            <a:ext cx="865822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496848" y="5736436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可输出成绩核对单进行核对。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0445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52736"/>
            <a:ext cx="7674818" cy="4574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46236" y="5661248"/>
            <a:ext cx="8567773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成绩核对无误后，点击“提交”按钮提交成绩。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</a:rPr>
              <a:t>成绩提交后无法更改，请认真核对！！！</a:t>
            </a:r>
            <a:endParaRPr lang="en-US" altLang="zh-CN" sz="2800" dirty="0" smtClean="0">
              <a:solidFill>
                <a:srgbClr val="FF0000"/>
              </a:solidFill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326332" y="267906"/>
            <a:ext cx="8229600" cy="616714"/>
          </a:xfrm>
          <a:prstGeom prst="rect">
            <a:avLst/>
          </a:prstGeom>
        </p:spPr>
        <p:txBody>
          <a:bodyPr vert="horz" rtlCol="0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ß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Þ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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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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3 </a:t>
            </a:r>
            <a:r>
              <a:rPr lang="zh-CN" altLang="en-US" dirty="0" smtClean="0"/>
              <a:t>提交成绩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90312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2" y="2780928"/>
            <a:ext cx="763284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如需录入多门课程成绩，重复以上步骤即可。</a:t>
            </a:r>
            <a:endParaRPr lang="en-US" altLang="zh-CN" sz="44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2558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79912" y="423783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谢谢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72816"/>
            <a:ext cx="816827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/>
            <a:r>
              <a:rPr lang="zh-CN" altLang="en-US" sz="2400" dirty="0" smtClean="0"/>
              <a:t>系统运行时不直接操作后台数据库，在保证数据安全的前提下，通过自动录入，有效减轻工作量。但本程序为第一版，存在不足还请各位老师多谅解，后续会根据使用反馈进行完善。</a:t>
            </a:r>
            <a:endParaRPr lang="en-US" altLang="zh-CN" sz="2400" dirty="0" smtClean="0"/>
          </a:p>
          <a:p>
            <a:pPr indent="361950"/>
            <a:r>
              <a:rPr lang="zh-CN" altLang="en-US" sz="2400" dirty="0" smtClean="0"/>
              <a:t>如有技术问题，请加以下</a:t>
            </a:r>
            <a:r>
              <a:rPr lang="en-US" altLang="zh-CN" sz="2400" dirty="0" smtClean="0"/>
              <a:t>QQ</a:t>
            </a:r>
            <a:r>
              <a:rPr lang="zh-CN" altLang="en-US" sz="2400" dirty="0" smtClean="0"/>
              <a:t>进行咨询：</a:t>
            </a:r>
            <a:endParaRPr lang="en-US" altLang="zh-CN" sz="2400" dirty="0" smtClean="0"/>
          </a:p>
          <a:p>
            <a:pPr indent="361950"/>
            <a:endParaRPr lang="zh-CN" altLang="en-US" sz="2400" dirty="0"/>
          </a:p>
        </p:txBody>
      </p:sp>
      <p:sp>
        <p:nvSpPr>
          <p:cNvPr id="6" name="副标题 2"/>
          <p:cNvSpPr txBox="1">
            <a:spLocks/>
          </p:cNvSpPr>
          <p:nvPr/>
        </p:nvSpPr>
        <p:spPr>
          <a:xfrm>
            <a:off x="1474425" y="4077072"/>
            <a:ext cx="6400800" cy="93610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ß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Þ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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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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FF0000"/>
                </a:solidFill>
              </a:rPr>
              <a:t>技术支持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QQ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：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15688959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393473288</a:t>
            </a:r>
          </a:p>
          <a:p>
            <a:r>
              <a:rPr lang="en-US" altLang="zh-CN" sz="2400" b="1" dirty="0">
                <a:solidFill>
                  <a:srgbClr val="FF0000"/>
                </a:solidFill>
              </a:rPr>
              <a:t>QQ</a:t>
            </a:r>
            <a:r>
              <a:rPr lang="zh-CN" altLang="en-US" sz="2400" b="1" dirty="0">
                <a:solidFill>
                  <a:srgbClr val="FF0000"/>
                </a:solidFill>
              </a:rPr>
              <a:t>群</a:t>
            </a:r>
            <a:r>
              <a:rPr lang="en-US" altLang="zh-CN" sz="2400" b="1" dirty="0">
                <a:solidFill>
                  <a:srgbClr val="FF0000"/>
                </a:solidFill>
              </a:rPr>
              <a:t>:475846120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1441286" y="5013176"/>
            <a:ext cx="6400800" cy="100811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ß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Þ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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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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 smtClean="0">
                <a:solidFill>
                  <a:srgbClr val="FF0000"/>
                </a:solidFill>
              </a:rPr>
              <a:t>系统设计：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r>
              <a:rPr lang="zh-CN" altLang="en-US" sz="2000" b="1" dirty="0" smtClean="0">
                <a:solidFill>
                  <a:srgbClr val="FF0000"/>
                </a:solidFill>
              </a:rPr>
              <a:t>翟靖轩、徐玉林、</a:t>
            </a:r>
            <a:r>
              <a:rPr lang="zh-CN" altLang="en-US" sz="2000" b="1" dirty="0">
                <a:solidFill>
                  <a:srgbClr val="FF0000"/>
                </a:solidFill>
              </a:rPr>
              <a:t>曹天杰、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管红杰、史强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80128" y="6021288"/>
            <a:ext cx="32880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http://202.119.206.105:8081</a:t>
            </a:r>
            <a:r>
              <a:rPr lang="en-US" altLang="zh-CN" dirty="0" smtClean="0">
                <a:solidFill>
                  <a:srgbClr val="FF0000"/>
                </a:solidFill>
              </a:rPr>
              <a:t>/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5195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323528" y="350193"/>
            <a:ext cx="6192688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zh-CN" altLang="en-US" dirty="0" smtClean="0"/>
              <a:t>文件说明</a:t>
            </a:r>
            <a:endParaRPr lang="zh-CN" altLang="en-US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827584" y="2636912"/>
            <a:ext cx="7632848" cy="3384376"/>
          </a:xfrm>
          <a:prstGeom prst="rect">
            <a:avLst/>
          </a:prstGeom>
        </p:spPr>
        <p:txBody>
          <a:bodyPr vert="horz" rtlCol="0">
            <a:normAutofit fontScale="92500" lnSpcReduction="1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ß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Þ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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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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rgbClr val="FF0000"/>
                </a:solidFill>
              </a:rPr>
              <a:t>0</a:t>
            </a:r>
            <a:r>
              <a:rPr lang="zh-CN" altLang="en-US" sz="2400" dirty="0" smtClean="0">
                <a:solidFill>
                  <a:srgbClr val="FF0000"/>
                </a:solidFill>
              </a:rPr>
              <a:t>数据模板</a:t>
            </a:r>
            <a:r>
              <a:rPr lang="en-US" altLang="zh-CN" sz="2400" dirty="0" smtClean="0">
                <a:solidFill>
                  <a:srgbClr val="FF0000"/>
                </a:solidFill>
              </a:rPr>
              <a:t>.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xls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 smtClean="0"/>
              <a:t>数据模板文件，用于制作课程成绩</a:t>
            </a:r>
            <a:r>
              <a:rPr lang="en-US" altLang="zh-CN" sz="2400" dirty="0" smtClean="0"/>
              <a:t>excel</a:t>
            </a:r>
            <a:r>
              <a:rPr lang="zh-CN" altLang="en-US" sz="2400" dirty="0" smtClean="0"/>
              <a:t>文件。</a:t>
            </a:r>
            <a:endParaRPr lang="en-US" altLang="zh-CN" sz="2400" dirty="0" smtClean="0"/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AutoFill.exe</a:t>
            </a:r>
            <a:r>
              <a:rPr lang="en-US" altLang="zh-CN" sz="2400" dirty="0" smtClean="0"/>
              <a:t> </a:t>
            </a:r>
            <a:r>
              <a:rPr lang="zh-CN" altLang="en-US" sz="2400" dirty="0" smtClean="0"/>
              <a:t>自动录入软件主程序。</a:t>
            </a:r>
            <a:endParaRPr lang="en-US" altLang="zh-CN" sz="2400" dirty="0" smtClean="0"/>
          </a:p>
          <a:p>
            <a:r>
              <a:rPr lang="en-US" altLang="zh-CN" sz="2400" dirty="0" err="1" smtClean="0">
                <a:solidFill>
                  <a:srgbClr val="FF0000"/>
                </a:solidFill>
              </a:rPr>
              <a:t>AutoFill.exe.config</a:t>
            </a:r>
            <a:r>
              <a:rPr lang="en-US" altLang="zh-CN" sz="2400" dirty="0" smtClean="0"/>
              <a:t> </a:t>
            </a:r>
            <a:r>
              <a:rPr lang="zh-CN" altLang="en-US" sz="2400" dirty="0" smtClean="0"/>
              <a:t>程序配置文件，用户设置教务系统的用户名、密码和课程密码。</a:t>
            </a:r>
            <a:endParaRPr lang="en-US" altLang="zh-CN" sz="2400" dirty="0" smtClean="0"/>
          </a:p>
          <a:p>
            <a:r>
              <a:rPr lang="en-US" altLang="zh-CN" sz="2400" dirty="0">
                <a:solidFill>
                  <a:srgbClr val="FF0000"/>
                </a:solidFill>
              </a:rPr>
              <a:t>Microsoft.NET Framework </a:t>
            </a:r>
            <a:r>
              <a:rPr lang="en-US" altLang="zh-CN" sz="2400" dirty="0" smtClean="0">
                <a:solidFill>
                  <a:srgbClr val="FF0000"/>
                </a:solidFill>
              </a:rPr>
              <a:t>4.0.exe  </a:t>
            </a:r>
            <a:r>
              <a:rPr lang="zh-CN" altLang="en-US" sz="2400" dirty="0" smtClean="0"/>
              <a:t>系统运行支持库，如程序无法运行，请先安装此文件。</a:t>
            </a:r>
            <a:endParaRPr lang="en-US" altLang="zh-CN" sz="2400" dirty="0" smtClean="0"/>
          </a:p>
          <a:p>
            <a:r>
              <a:rPr lang="zh-CN" altLang="en-US" sz="2400" dirty="0">
                <a:solidFill>
                  <a:srgbClr val="FF0000"/>
                </a:solidFill>
              </a:rPr>
              <a:t>*英语课程</a:t>
            </a:r>
            <a:r>
              <a:rPr lang="zh-CN" altLang="en-US" sz="2400" dirty="0" smtClean="0">
                <a:solidFill>
                  <a:srgbClr val="FF0000"/>
                </a:solidFill>
              </a:rPr>
              <a:t>成绩*</a:t>
            </a:r>
            <a:r>
              <a:rPr lang="en-US" altLang="zh-CN" sz="2400" dirty="0" smtClean="0">
                <a:solidFill>
                  <a:srgbClr val="FF0000"/>
                </a:solidFill>
              </a:rPr>
              <a:t>.</a:t>
            </a:r>
            <a:r>
              <a:rPr lang="en-US" altLang="zh-CN" sz="2400" dirty="0" err="1">
                <a:solidFill>
                  <a:srgbClr val="FF0000"/>
                </a:solidFill>
              </a:rPr>
              <a:t>xls</a:t>
            </a:r>
            <a:r>
              <a:rPr lang="en-US" altLang="zh-CN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 smtClean="0"/>
              <a:t>示例</a:t>
            </a:r>
            <a:r>
              <a:rPr lang="zh-CN" altLang="en-US" sz="2400" dirty="0"/>
              <a:t>的成绩</a:t>
            </a:r>
            <a:r>
              <a:rPr lang="en-US" altLang="zh-CN" sz="2400" dirty="0"/>
              <a:t>Excel</a:t>
            </a:r>
            <a:r>
              <a:rPr lang="zh-CN" altLang="en-US" sz="2400" dirty="0"/>
              <a:t>样</a:t>
            </a:r>
            <a:r>
              <a:rPr lang="zh-CN" altLang="en-US" sz="2400" dirty="0" smtClean="0"/>
              <a:t>表（包括百分制、二级制、五级制）。</a:t>
            </a:r>
            <a:endParaRPr lang="en-US" altLang="zh-CN" sz="2400" dirty="0" smtClean="0"/>
          </a:p>
          <a:p>
            <a:r>
              <a:rPr lang="zh-CN" altLang="en-US" sz="2400" dirty="0" smtClean="0">
                <a:solidFill>
                  <a:srgbClr val="FF0000"/>
                </a:solidFill>
              </a:rPr>
              <a:t>系统帮助</a:t>
            </a:r>
            <a:r>
              <a:rPr lang="en-US" altLang="zh-CN" sz="2400" dirty="0" smtClean="0">
                <a:solidFill>
                  <a:srgbClr val="FF0000"/>
                </a:solidFill>
              </a:rPr>
              <a:t>.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url</a:t>
            </a:r>
            <a:r>
              <a:rPr lang="en-US" altLang="zh-CN" sz="2400" dirty="0" smtClean="0">
                <a:solidFill>
                  <a:srgbClr val="FF0000"/>
                </a:solidFill>
              </a:rPr>
              <a:t>  </a:t>
            </a:r>
            <a:r>
              <a:rPr lang="zh-CN" altLang="en-US" sz="2400" dirty="0" smtClean="0"/>
              <a:t>系统下载和问题反馈的网站。</a:t>
            </a:r>
            <a:endParaRPr lang="zh-CN" alt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6659" y="416446"/>
            <a:ext cx="2390775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9159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323528" y="350193"/>
            <a:ext cx="6192688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dirty="0" smtClean="0"/>
              <a:t>版本更新记录</a:t>
            </a:r>
            <a:endParaRPr lang="zh-CN" altLang="en-US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55576" y="1474912"/>
            <a:ext cx="7776864" cy="492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Arial" pitchFamily="34" charset="0"/>
                <a:hlinkClick r:id="rId2"/>
              </a:rPr>
              <a:t>V1.0.0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Arial" pitchFamily="34" charset="0"/>
                <a:hlinkClick r:id="rId2"/>
              </a:rPr>
              <a:t>.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Arial" pitchFamily="34" charset="0"/>
                <a:hlinkClick r:id="rId2"/>
              </a:rPr>
              <a:t>6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Arial" pitchFamily="34" charset="0"/>
                <a:hlinkClick r:id="rId2"/>
              </a:rPr>
              <a:t> 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Arial" pitchFamily="34" charset="0"/>
                <a:hlinkClick r:id="rId2"/>
              </a:rPr>
              <a:t>(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Arial" pitchFamily="34" charset="0"/>
                <a:hlinkClick r:id="rId2"/>
              </a:rPr>
              <a:t>2015年7月1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Arial" pitchFamily="34" charset="0"/>
                <a:hlinkClick r:id="rId2"/>
              </a:rPr>
              <a:t>8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Arial" pitchFamily="34" charset="0"/>
                <a:hlinkClick r:id="rId2"/>
              </a:rPr>
              <a:t>日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Arial" pitchFamily="34" charset="0"/>
                <a:hlinkClick r:id="rId2"/>
              </a:rPr>
              <a:t>）[下载]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         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支持五级制与二级制。</a:t>
            </a:r>
            <a:endParaRPr kumimoji="0" lang="zh-CN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增加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了保存用户名和密码功能，不需要改配置文件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zh-CN" altLang="en-US" sz="2000" b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可自动生成对应课程的</a:t>
            </a:r>
            <a:r>
              <a:rPr lang="en-US" altLang="zh-CN" sz="2000" b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Excel</a:t>
            </a:r>
            <a:r>
              <a:rPr lang="zh-CN" altLang="en-US" sz="2000" b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成绩模板</a:t>
            </a:r>
            <a:endParaRPr kumimoji="0" lang="zh-CN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……</a:t>
            </a:r>
            <a:endParaRPr kumimoji="0" lang="zh-CN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V1.0.0.2 (2015年7月11日）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增加了帮助及意见反馈。</a:t>
            </a:r>
            <a:endParaRPr kumimoji="0" lang="zh-CN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增加了软件更新提醒。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V1.0.0.1 (2015年7月10日）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增加了验证码弹出界面，便于录入验证码和登录。</a:t>
            </a:r>
            <a:endParaRPr kumimoji="0" lang="zh-CN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增加了ppt下载界面。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V1.0.0.0 (2015年7月8日）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实现了成绩自动录入，优化了登录操作。</a:t>
            </a:r>
            <a:endParaRPr kumimoji="0" lang="zh-CN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pic>
        <p:nvPicPr>
          <p:cNvPr id="2050" name="Picture 2" descr="http://202.119.206.105:8081/images/new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550" y="-1023938"/>
            <a:ext cx="285750" cy="10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9254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</a:t>
            </a:r>
            <a:r>
              <a:rPr lang="zh-CN" altLang="en-US" dirty="0" smtClean="0"/>
              <a:t>录入软件系统登录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此步骤主要用于教师，设置个人教务系统登录密码、课程密码等信息。并在软件的辅助下，自动登录教务系统。</a:t>
            </a:r>
            <a:endParaRPr lang="en-US" altLang="zh-CN" dirty="0" smtClean="0"/>
          </a:p>
          <a:p>
            <a:r>
              <a:rPr lang="zh-CN" altLang="en-US" dirty="0" smtClean="0"/>
              <a:t>主要用于改善，期末时系统使用高峰期间，反复要求重新登录的问题。</a:t>
            </a:r>
            <a:endParaRPr lang="en-US" altLang="zh-CN" dirty="0" smtClean="0"/>
          </a:p>
          <a:p>
            <a:r>
              <a:rPr lang="zh-CN" altLang="en-US" dirty="0" smtClean="0"/>
              <a:t>操作步骤如下：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792784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8306" y="884619"/>
            <a:ext cx="88204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FF0000"/>
                </a:solidFill>
              </a:rPr>
              <a:t>执行程序：</a:t>
            </a:r>
            <a:r>
              <a:rPr lang="en-US" altLang="zh-CN" dirty="0" smtClean="0">
                <a:solidFill>
                  <a:srgbClr val="FF0000"/>
                </a:solidFill>
              </a:rPr>
              <a:t>AutoFill.exe</a:t>
            </a:r>
            <a:r>
              <a:rPr lang="zh-CN" altLang="en-US" dirty="0" smtClean="0">
                <a:solidFill>
                  <a:srgbClr val="FF0000"/>
                </a:solidFill>
              </a:rPr>
              <a:t>，即可打开系统。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FF0000"/>
                </a:solidFill>
              </a:rPr>
              <a:t>系统打开后，请填写用户名、密码和课程密码。完成后点“保存用户名密码”按钮，下次打开程序后将自动加载。（</a:t>
            </a:r>
            <a:r>
              <a:rPr lang="zh-CN" altLang="en-US" dirty="0" smtClean="0"/>
              <a:t>注：未加密，请勿在公共计算机上保存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FF0000"/>
                </a:solidFill>
              </a:rPr>
              <a:t>如未配置或者想录入其它课程，也可在此处，手工填写用户名、密码与课程密码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22" y="2088768"/>
            <a:ext cx="8746182" cy="3933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218306" y="260648"/>
            <a:ext cx="8229600" cy="648072"/>
          </a:xfrm>
        </p:spPr>
        <p:txBody>
          <a:bodyPr/>
          <a:lstStyle/>
          <a:p>
            <a:r>
              <a:rPr lang="en-US" altLang="zh-CN" dirty="0" smtClean="0"/>
              <a:t>1 </a:t>
            </a:r>
            <a:r>
              <a:rPr lang="zh-CN" altLang="en-US" dirty="0" smtClean="0"/>
              <a:t>配置用户名、密码和课程密码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69193" y="6021288"/>
            <a:ext cx="76504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注：</a:t>
            </a:r>
            <a:r>
              <a:rPr lang="zh-CN" altLang="en-US" dirty="0">
                <a:solidFill>
                  <a:srgbClr val="FF0000"/>
                </a:solidFill>
              </a:rPr>
              <a:t>如</a:t>
            </a:r>
            <a:r>
              <a:rPr lang="zh-CN" altLang="en-US" dirty="0" smtClean="0">
                <a:solidFill>
                  <a:srgbClr val="FF0000"/>
                </a:solidFill>
              </a:rPr>
              <a:t>录入多门课程，可将此处的课程密码设置为第一门要录入的课程。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第一门课程录入完毕后，如录入第二门课程，再填写相应的课程密码即可。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3085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261467" y="332656"/>
            <a:ext cx="8229600" cy="1008112"/>
          </a:xfrm>
        </p:spPr>
        <p:txBody>
          <a:bodyPr/>
          <a:lstStyle/>
          <a:p>
            <a:r>
              <a:rPr lang="en-US" altLang="zh-CN" dirty="0" smtClean="0"/>
              <a:t>2 </a:t>
            </a:r>
            <a:r>
              <a:rPr lang="zh-CN" altLang="en-US" dirty="0" smtClean="0"/>
              <a:t>自动登录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3528" y="910461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FF0000"/>
                </a:solidFill>
              </a:rPr>
              <a:t>执行程序：</a:t>
            </a:r>
            <a:r>
              <a:rPr lang="en-US" altLang="zh-CN" dirty="0">
                <a:solidFill>
                  <a:srgbClr val="FF0000"/>
                </a:solidFill>
              </a:rPr>
              <a:t>AutoFill.exe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FF0000"/>
                </a:solidFill>
              </a:rPr>
              <a:t>点击按钮“</a:t>
            </a: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打开教务系统，并登录”，在程序中，打开矿大教务管理系统。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79620"/>
            <a:ext cx="8318679" cy="4847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84002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5536" y="476672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FF0000"/>
                </a:solidFill>
              </a:rPr>
              <a:t>在文本框输入图片中的</a:t>
            </a:r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r>
              <a:rPr lang="zh-CN" altLang="en-US" dirty="0" smtClean="0">
                <a:solidFill>
                  <a:srgbClr val="FF0000"/>
                </a:solidFill>
              </a:rPr>
              <a:t>位数验证码，输入完毕后自动登录。</a:t>
            </a:r>
            <a:endParaRPr lang="en-US" altLang="zh-CN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FF0000"/>
                </a:solidFill>
              </a:rPr>
              <a:t>如需手工登录，请直接按“取消”按钮。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560" y="5517232"/>
            <a:ext cx="7920880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 smtClean="0"/>
              <a:t>由于教务系统缓存等原因，个别时候可能造成验证码延迟，可以先按回车键刷新验证码，再输入验证码，以提高登录成功率。</a:t>
            </a:r>
            <a:endParaRPr lang="zh-CN" altLang="en-US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4171950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055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59" y="1455363"/>
            <a:ext cx="6453917" cy="2386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348" y="3841745"/>
            <a:ext cx="6552729" cy="261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74254" y="908720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在教务系统，打开要录入的课程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261467" y="188640"/>
            <a:ext cx="8229600" cy="616714"/>
          </a:xfrm>
        </p:spPr>
        <p:txBody>
          <a:bodyPr/>
          <a:lstStyle/>
          <a:p>
            <a:r>
              <a:rPr lang="en-US" altLang="zh-CN" dirty="0" smtClean="0"/>
              <a:t>3 </a:t>
            </a:r>
            <a:r>
              <a:rPr lang="zh-CN" altLang="en-US" dirty="0" smtClean="0"/>
              <a:t>打开课程录入界面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09000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217</TotalTime>
  <Words>1263</Words>
  <Application>Microsoft Office PowerPoint</Application>
  <PresentationFormat>全屏显示(4:3)</PresentationFormat>
  <Paragraphs>111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暗香扑面</vt:lpstr>
      <vt:lpstr>成绩自动录入系统——使用说明</vt:lpstr>
      <vt:lpstr>目录</vt:lpstr>
      <vt:lpstr>PowerPoint 演示文稿</vt:lpstr>
      <vt:lpstr>PowerPoint 演示文稿</vt:lpstr>
      <vt:lpstr>一、录入软件系统登录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二、准备成绩数据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三、加载成绩录入数据</vt:lpstr>
      <vt:lpstr>PowerPoint 演示文稿</vt:lpstr>
      <vt:lpstr>PowerPoint 演示文稿</vt:lpstr>
      <vt:lpstr>四、自动录入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成绩自动录入系统——使用说明</dc:title>
  <dc:creator>sinop</dc:creator>
  <cp:lastModifiedBy>sinop</cp:lastModifiedBy>
  <cp:revision>38</cp:revision>
  <dcterms:created xsi:type="dcterms:W3CDTF">2015-07-09T00:39:26Z</dcterms:created>
  <dcterms:modified xsi:type="dcterms:W3CDTF">2015-07-18T03:02:00Z</dcterms:modified>
</cp:coreProperties>
</file>